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778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6600"/>
    <a:srgbClr val="CC0000"/>
    <a:srgbClr val="FF5050"/>
    <a:srgbClr val="FF0000"/>
    <a:srgbClr val="FF3300"/>
    <a:srgbClr val="FF3399"/>
    <a:srgbClr val="FFCC00"/>
    <a:srgbClr val="0033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ลักษณะสีปานกลาง 3 - เน้น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ลักษณะสีอ่อ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สไตล์ธีม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สไตล์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สไตล์สีอ่อน 3 - เน้น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สไตล์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82689" autoAdjust="0"/>
  </p:normalViewPr>
  <p:slideViewPr>
    <p:cSldViewPr snapToGrid="0">
      <p:cViewPr varScale="1">
        <p:scale>
          <a:sx n="58" d="100"/>
          <a:sy n="58" d="100"/>
        </p:scale>
        <p:origin x="1878" y="83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927" y="4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/>
          <a:lstStyle>
            <a:lvl1pPr algn="r">
              <a:defRPr sz="1200"/>
            </a:lvl1pPr>
          </a:lstStyle>
          <a:p>
            <a:fld id="{14929C73-AA16-4AAC-9EB2-653C65C3FC89}" type="datetimeFigureOut">
              <a:rPr lang="th-TH" smtClean="0"/>
              <a:pPr/>
              <a:t>31/05/64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1" tIns="45211" rIns="90421" bIns="45211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76993"/>
            <a:ext cx="5438140" cy="3909016"/>
          </a:xfrm>
          <a:prstGeom prst="rect">
            <a:avLst/>
          </a:prstGeom>
        </p:spPr>
        <p:txBody>
          <a:bodyPr vert="horz" lIns="90421" tIns="45211" rIns="90421" bIns="45211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29758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927" y="9429758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 anchor="b"/>
          <a:lstStyle>
            <a:lvl1pPr algn="r">
              <a:defRPr sz="1200"/>
            </a:lvl1pPr>
          </a:lstStyle>
          <a:p>
            <a:fld id="{B455FD1B-8177-407D-BB50-E6F88E7D20F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189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5FD1B-8177-407D-BB50-E6F88E7D20F2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5479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8624824"/>
            <a:ext cx="6858000" cy="128117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6858" y="8743696"/>
            <a:ext cx="1687068" cy="10302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769364" y="8730488"/>
            <a:ext cx="5088636" cy="10302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771650" y="5833533"/>
            <a:ext cx="4857750" cy="264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771650" y="8738942"/>
            <a:ext cx="5029200" cy="990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57150" y="8765899"/>
            <a:ext cx="1543050" cy="9906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1564045" y="341667"/>
            <a:ext cx="4400550" cy="52740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6000750" y="330200"/>
            <a:ext cx="628650" cy="55033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14900" y="880534"/>
            <a:ext cx="1543050" cy="7968369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880533"/>
            <a:ext cx="4171950" cy="7968370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914900" y="9025470"/>
            <a:ext cx="1657350" cy="527403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342901" y="9025189"/>
            <a:ext cx="418011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4572239" y="0"/>
            <a:ext cx="240030" cy="9906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606529" y="880533"/>
            <a:ext cx="171450" cy="9025467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06529" y="0"/>
            <a:ext cx="171450" cy="770467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4307020" y="293555"/>
            <a:ext cx="770467" cy="18335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9486" y="330200"/>
            <a:ext cx="6115050" cy="1430867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9486" y="2311400"/>
            <a:ext cx="6115050" cy="64939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028700" y="3962401"/>
            <a:ext cx="5342335" cy="2416881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2201333"/>
            <a:ext cx="6858000" cy="1651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2311400"/>
            <a:ext cx="971550" cy="143086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028700" y="2311400"/>
            <a:ext cx="5829300" cy="143086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28700" y="2311400"/>
            <a:ext cx="5715000" cy="1430867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2531533"/>
            <a:ext cx="971550" cy="1013532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2296041"/>
            <a:ext cx="2914650" cy="6604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3633676" y="2296041"/>
            <a:ext cx="2914650" cy="6604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712588-04B1-427B-82EE-E8DB90309F08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00050" y="394406"/>
            <a:ext cx="6115050" cy="1256594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3522134"/>
            <a:ext cx="2914650" cy="51731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3600450" y="3522134"/>
            <a:ext cx="2914650" cy="51731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457200" y="2531533"/>
            <a:ext cx="2914650" cy="9245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3600450" y="2531533"/>
            <a:ext cx="2914650" cy="9245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9025467"/>
            <a:ext cx="400050" cy="55033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94406"/>
            <a:ext cx="6057900" cy="1256594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2531533"/>
            <a:ext cx="1200150" cy="62738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1771650" y="2531533"/>
            <a:ext cx="4800600" cy="6383867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200150" y="7924800"/>
            <a:ext cx="5486400" cy="9906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6858" y="6604000"/>
            <a:ext cx="6858000" cy="128117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6858" y="6736080"/>
            <a:ext cx="1097280" cy="10302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159002" y="6722872"/>
            <a:ext cx="5698998" cy="10302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00150" y="6714067"/>
            <a:ext cx="5486400" cy="990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085850" y="0"/>
            <a:ext cx="75438" cy="991920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4686300" y="9025467"/>
            <a:ext cx="2000250" cy="527403"/>
          </a:xfrm>
        </p:spPr>
        <p:txBody>
          <a:bodyPr rtlCol="0"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6741582"/>
            <a:ext cx="1085850" cy="958502"/>
          </a:xfrm>
        </p:spPr>
        <p:txBody>
          <a:bodyPr rtlCol="0"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200150" y="9025187"/>
            <a:ext cx="3429000" cy="527403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599597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330200"/>
            <a:ext cx="6115050" cy="143086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9486" y="2311400"/>
            <a:ext cx="6115050" cy="65379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4572000" y="9025467"/>
            <a:ext cx="2000250" cy="52740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457201" y="9025187"/>
            <a:ext cx="4065812" cy="52740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783080"/>
            <a:ext cx="6858000" cy="46228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849120"/>
            <a:ext cx="400050" cy="330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42912" y="1849120"/>
            <a:ext cx="6415088" cy="330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837654"/>
            <a:ext cx="400050" cy="35313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9" r:id="rId1"/>
    <p:sldLayoutId id="2147484780" r:id="rId2"/>
    <p:sldLayoutId id="2147484781" r:id="rId3"/>
    <p:sldLayoutId id="2147484782" r:id="rId4"/>
    <p:sldLayoutId id="2147484783" r:id="rId5"/>
    <p:sldLayoutId id="2147484784" r:id="rId6"/>
    <p:sldLayoutId id="2147484785" r:id="rId7"/>
    <p:sldLayoutId id="2147484786" r:id="rId8"/>
    <p:sldLayoutId id="2147484787" r:id="rId9"/>
    <p:sldLayoutId id="2147484788" r:id="rId10"/>
    <p:sldLayoutId id="214748478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0B350AB7-310E-463B-9D0D-40A7F44F5E55}"/>
              </a:ext>
            </a:extLst>
          </p:cNvPr>
          <p:cNvSpPr/>
          <p:nvPr/>
        </p:nvSpPr>
        <p:spPr>
          <a:xfrm>
            <a:off x="-39756" y="-53870"/>
            <a:ext cx="6897126" cy="2072934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  <a:p>
            <a:pPr algn="ctr"/>
            <a:endParaRPr lang="th-TH" dirty="0"/>
          </a:p>
          <a:p>
            <a:pPr algn="ctr"/>
            <a:endParaRPr lang="en-US" dirty="0"/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BB902244-649B-4FD9-A2A2-D87449F66BD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80" y="7490"/>
            <a:ext cx="6858000" cy="2098739"/>
          </a:xfrm>
          <a:prstGeom prst="rect">
            <a:avLst/>
          </a:prstGeom>
        </p:spPr>
      </p:pic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302150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1970405" y="220438"/>
            <a:ext cx="4857950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ฉบับที่ 3/2564 ประจำเดือน มีนาคม 64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-40386" y="1631395"/>
            <a:ext cx="6917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องค์การบริหารส่วนตำบลดอน  อำเภอปะนา</a:t>
            </a:r>
            <a:r>
              <a:rPr lang="th-TH" sz="2800" b="1" dirty="0" err="1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เระ</a:t>
            </a:r>
            <a:r>
              <a:rPr lang="th-TH" sz="2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จังหวัดปัตตานี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9525000"/>
            <a:ext cx="6858000" cy="36933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                         </a:t>
            </a:r>
            <a:r>
              <a:rPr lang="th-TH" b="1" dirty="0"/>
              <a:t>กองคลัง </a:t>
            </a:r>
            <a:r>
              <a:rPr lang="th-TH" b="1" dirty="0" err="1"/>
              <a:t>อบต.</a:t>
            </a:r>
            <a:r>
              <a:rPr lang="th-TH" b="1" dirty="0"/>
              <a:t>ดอน, </a:t>
            </a:r>
            <a:r>
              <a:rPr lang="en-US" b="1" dirty="0"/>
              <a:t>http://www.Dorn.go.th/</a:t>
            </a:r>
            <a:r>
              <a:rPr lang="th-TH" b="1" dirty="0"/>
              <a:t>โทร.073-466134</a:t>
            </a:r>
            <a:endParaRPr lang="en-US" b="1" dirty="0"/>
          </a:p>
        </p:txBody>
      </p:sp>
      <p:pic>
        <p:nvPicPr>
          <p:cNvPr id="14" name="รูปภาพ 13">
            <a:extLst>
              <a:ext uri="{FF2B5EF4-FFF2-40B4-BE49-F238E27FC236}">
                <a16:creationId xmlns:a16="http://schemas.microsoft.com/office/drawing/2014/main" id="{4AE008CB-A570-4E85-9D48-D75BBC22B17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0F1F3"/>
              </a:clrFrom>
              <a:clrTo>
                <a:srgbClr val="F0F1F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40386" y="-55055"/>
            <a:ext cx="1888435" cy="1059166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-39756" y="532277"/>
            <a:ext cx="684844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th-TH" sz="9600" b="1" spc="3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H Kodchasal" panose="02000506000000020004" pitchFamily="2" charset="-34"/>
                <a:cs typeface="TH Kodchasal" panose="02000506000000020004" pitchFamily="2" charset="-34"/>
              </a:rPr>
              <a:t>จดหมายข่าว</a:t>
            </a: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7C8FDA70-DBEE-40CF-8F6F-E9C3687F8CB4}"/>
              </a:ext>
            </a:extLst>
          </p:cNvPr>
          <p:cNvSpPr/>
          <p:nvPr/>
        </p:nvSpPr>
        <p:spPr>
          <a:xfrm>
            <a:off x="-49307" y="172052"/>
            <a:ext cx="293598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4800" b="1" dirty="0">
                <a:ln w="0"/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Kodchasal" panose="02000506000000020004" pitchFamily="2" charset="-34"/>
                <a:cs typeface="TH Kodchasal" panose="02000506000000020004" pitchFamily="2" charset="-34"/>
              </a:rPr>
              <a:t>กองคลัง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022D631C-84E6-4006-933B-9CC33E2E4EC4}"/>
              </a:ext>
            </a:extLst>
          </p:cNvPr>
          <p:cNvSpPr txBox="1"/>
          <p:nvPr/>
        </p:nvSpPr>
        <p:spPr>
          <a:xfrm>
            <a:off x="-3310" y="2269175"/>
            <a:ext cx="5310808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th-TH" sz="2800" b="1" i="0" dirty="0">
                <a:solidFill>
                  <a:schemeClr val="bg1"/>
                </a:solidFill>
                <a:effectLst/>
                <a:latin typeface="TH Niramit AS" panose="02000506000000020004" pitchFamily="2" charset="-34"/>
                <a:cs typeface="TH Niramit AS" panose="02000506000000020004" pitchFamily="2" charset="-34"/>
              </a:rPr>
              <a:t>กฎกระทรวงยกเว้นค่าธรรมเนียมใบอนุญาต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F3831E6-E6CF-4CC8-9962-42208D27E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510337"/>
            <a:ext cx="346441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9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</a:t>
            </a:r>
            <a:endParaRPr kumimoji="0" lang="th-TH" altLang="th-TH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A031EEE3-BC05-48FD-9AA5-E67554974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9" y="2013896"/>
            <a:ext cx="6738843" cy="778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62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5D2439A7-749F-463B-8D36-3125BCBDCDDD}"/>
              </a:ext>
            </a:extLst>
          </p:cNvPr>
          <p:cNvSpPr/>
          <p:nvPr/>
        </p:nvSpPr>
        <p:spPr>
          <a:xfrm>
            <a:off x="-40386" y="-212048"/>
            <a:ext cx="6897126" cy="1115895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  <a:p>
            <a:pPr algn="ctr"/>
            <a:endParaRPr lang="th-TH" dirty="0"/>
          </a:p>
          <a:p>
            <a:pPr algn="ctr"/>
            <a:endParaRPr lang="th-TH" dirty="0"/>
          </a:p>
          <a:p>
            <a:pPr algn="ctr"/>
            <a:endParaRPr lang="th-TH" dirty="0"/>
          </a:p>
          <a:p>
            <a:pPr algn="ctr"/>
            <a:endParaRPr lang="th-TH" dirty="0"/>
          </a:p>
          <a:p>
            <a:pPr algn="ctr"/>
            <a:endParaRPr lang="en-US" dirty="0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5421C938-D565-4C7D-AE4C-43B274C7D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50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EC505AC3-ED36-4752-9CCC-2F37FB89376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0F1F3"/>
              </a:clrFrom>
              <a:clrTo>
                <a:srgbClr val="F0F1F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40386" y="-55055"/>
            <a:ext cx="1888435" cy="1059166"/>
          </a:xfrm>
          <a:prstGeom prst="rect">
            <a:avLst/>
          </a:prstGeom>
        </p:spPr>
      </p:pic>
      <p:pic>
        <p:nvPicPr>
          <p:cNvPr id="12" name="รูปภาพ 11">
            <a:extLst>
              <a:ext uri="{FF2B5EF4-FFF2-40B4-BE49-F238E27FC236}">
                <a16:creationId xmlns:a16="http://schemas.microsoft.com/office/drawing/2014/main" id="{D405AFC8-45F1-4174-88DB-CCC3EC2043B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0F1F3"/>
              </a:clrFrom>
              <a:clrTo>
                <a:srgbClr val="F0F1F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79186" y="9202066"/>
            <a:ext cx="1283721" cy="720000"/>
          </a:xfrm>
          <a:prstGeom prst="rect">
            <a:avLst/>
          </a:prstGeom>
        </p:spPr>
      </p:pic>
      <p:sp>
        <p:nvSpPr>
          <p:cNvPr id="35" name="สี่เหลี่ยมผืนผ้า 34">
            <a:extLst>
              <a:ext uri="{FF2B5EF4-FFF2-40B4-BE49-F238E27FC236}">
                <a16:creationId xmlns:a16="http://schemas.microsoft.com/office/drawing/2014/main" id="{A3019BB8-1934-4D69-9F57-4B8163A485B7}"/>
              </a:ext>
            </a:extLst>
          </p:cNvPr>
          <p:cNvSpPr/>
          <p:nvPr/>
        </p:nvSpPr>
        <p:spPr>
          <a:xfrm>
            <a:off x="-518160" y="9341662"/>
            <a:ext cx="9334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b="1" dirty="0"/>
              <a:t>กองคลัง </a:t>
            </a:r>
            <a:r>
              <a:rPr lang="th-TH" b="1" dirty="0" err="1"/>
              <a:t>อบต.</a:t>
            </a:r>
            <a:r>
              <a:rPr lang="th-TH" b="1" dirty="0"/>
              <a:t>ดอน, </a:t>
            </a:r>
            <a:r>
              <a:rPr lang="en-US" b="1" dirty="0"/>
              <a:t>http://www.Dorn.go.th/</a:t>
            </a:r>
            <a:r>
              <a:rPr lang="th-TH" b="1" dirty="0"/>
              <a:t>โทร.073-466134</a:t>
            </a:r>
            <a:endParaRPr lang="en-US" b="1" dirty="0"/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E737ACAB-60EA-494E-8D1A-C11196DDE0BB}"/>
              </a:ext>
            </a:extLst>
          </p:cNvPr>
          <p:cNvSpPr txBox="1"/>
          <p:nvPr/>
        </p:nvSpPr>
        <p:spPr>
          <a:xfrm>
            <a:off x="466733" y="1079966"/>
            <a:ext cx="6116948" cy="8340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แนวทางการปฏิบัติตาม </a:t>
            </a:r>
          </a:p>
          <a:p>
            <a:pPr algn="ctr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กฎกระทรวงยก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เว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นคาธรรมเนียมการออกใบอนุญาตและหนังสือรับรองการแจง</a:t>
            </a:r>
          </a:p>
          <a:p>
            <a:pPr algn="ctr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ตามกฎกระทรวง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กําหนด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คาธรรมเนียมการออกใบอนุญาตหรือหนังสือรับรองการแจง </a:t>
            </a:r>
          </a:p>
          <a:p>
            <a:pPr algn="ctr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และการใหบริการในการจัดการสิ่งปฏิกูลหรือมูลฝอย พ.ศ. 2559 พ.ศ. ๒๕๖๓</a:t>
            </a:r>
          </a:p>
          <a:p>
            <a:pPr algn="ctr"/>
            <a:endParaRPr lang="th-TH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จากการแพรระบาดของโรคติดเชื้อไวรัสโค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โร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 ๒๐๑๙ สงผลกระทบต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อผู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ประกอบกิจการตาม กฎหมาย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ว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าด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วย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การสาธารณสุขที่ปดกิจการตามมาตรการสั่งปดสถานที่ชั่วคราว ดังนั้น เพื่อลดภาระ และบรรเทาผลกระทบที่เกิดขึ้นแก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ผู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ประกอบกิจการ กระทรวงสาธารณสุขจึงออกกฎกระทรวงฯ นี้ประกาศใน ราชกิจจานุเบกษาวันที่ ๓๐ ตุลาคม ๒๕๖๓ ผลการใชบังคับตามกฎกระทรวงฯ ฉบับนี้ </a:t>
            </a:r>
          </a:p>
          <a:p>
            <a:pPr marL="342900" indent="-342900">
              <a:buAutoNum type="thaiNumPeriod"/>
            </a:pP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มีผลใชบังคับตั้ง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แต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วันที่ ๑๔ พฤศจิกายน ๒๕๖๓ ถึงวันที่ ๑๓ พฤศจิกายน ๒๕๖๔ โดยใหราชการ สวนทองถิ่นทุกแหงยก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เว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นคาธรรมเนียมใบอนุญาตและหนังสือรับรองการแจง ใหกับ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ผู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ประกอบกิจการโดย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ไม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ตอง ออกขอบัญญัติทองถิ่นอีก และใหประชา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สัม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พันธให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ผู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ประกอบกิจการในพื้นที่รับทราบ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อย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าง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ทั่วถึง และเขาใจ เกี่ยวกับการยก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เว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นคาธรรมเนียมฯ เพื่อสิทธิประโยชนของ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ผู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ประกอบกิจการ</a:t>
            </a:r>
          </a:p>
          <a:p>
            <a:pPr marL="342900" indent="-342900">
              <a:buAutoNum type="thaiNumPeriod"/>
            </a:pP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ใบอนุญาตและหนังสือรับรองการแจงที่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ได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รับการยก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เว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นคาธรรมเนียมตามกฎกระทรวงฯ นี้ 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ได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แก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2.๑ ใบอนุญาต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ดําเนิน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กิจการที่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เป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นอันตรายตอสุขภาพ ตามประเภทที่มีขอบัญญัติทองถิ่น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กําหนด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ให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เป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น กิจการที่ตองควบคุมภายในทองถิ่นตามมาตรา ๓๒ (๑) ในลักษณะที่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เป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นการคา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2.๒ ใบอนุญาตจัดตั้งตลาดตามมาตรา ๓๔ 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2.๓ ใบอนุญาต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จํา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ายสิ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นคาในที่หรือทางสาธารณะตามมาตรา ๔๑ วรรคสอง 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2.๔ ใบอนุญาตจัดตั้งสถานที่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จํา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าย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อาหารหรือสถานที่สะสมอาหารที่มีพื้นที่เกินสองร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อย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ตารางเมตร และมิใช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เป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นการขายของในตลาดตามมาตรา ๓๘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2.๕ หนังสือรับรองการแจงจัดตั้งสถานที่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จํา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าย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อาหารหรือสถานที่สะสมอาหารที่มีพื้นที่ 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ไม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เกินสองร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อย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ตารางเมตร และมิใช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เป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นการขายของในตลาดตามมาตรา ๓๘ ทั้งนี้ 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ไม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ยก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เว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นคาธรรมเนียมใบอนุญาตรับ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ทําการ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เก็บ ขน หรือกําจัดสิ่งปฏิกูลหรือมูลฝอย ตามมาตรา ๑๙ และค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าบริ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การเก็บ ขน กําจัดสิ่งปฏิกูลหรือมูลฝอย 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๓.   แนวทางการปฏิบัติในการยก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เว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นคาธรรมเนียม ดังนี้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3.๑ กรณีการขออนุญาต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สําหรับผู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ประกอบกิจการรายใ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หม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 ใหยึดตามวันที่เจ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าพ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นักงานทองถิ่นออกใบอนุญาต 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3.๒ กรณีการขอหนังสือรับรองการแจง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สําหรับผู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ประกอบกิจการรายใ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หม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 ใหยึดตามวันที่เจ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าพ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นักงานทองถิ่นออก หนังสือรับรองการแจง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3.3 กรณีการขอตออายุใบอนุญาต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สําหรับผู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ประกอบกิจการรายเกา ใหยึดตามวันสิ้นอายุใบอนุญาต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3.4 กรณีครบ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กําหนด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ชําระคาธรรมเนียมหนังสือรับรองการแจง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สําหรับผู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ประกอบกิจการรายเกา ใหยึดวันที่ครบ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กําหนด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ชําระคาธรรมเนียม</a:t>
            </a:r>
          </a:p>
          <a:p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3.๕ ราชการสวนทองถิ่นทุกแหง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ดําเนินการ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ใหปรากฏหลักฐานการยก</a:t>
            </a:r>
            <a:r>
              <a:rPr lang="th-TH" sz="16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เว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นคาธรรมเนียมตามกฎกระทรวงฯ นี้ ในเอกสารที่แสดงการอนุญาตหรือรับรองการแจง เชน บันทึกหรือสลักหลังไวในใบอนุญาต หรือหนังสือ รับรองการแจง หรือในสาธารณสุข กรมอนามัย โทร. ๐ ๒๕๙๐ ๔๒๑๙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5267953-2908-4961-B279-BAFDB931B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186" y="429683"/>
            <a:ext cx="2438399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626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11016</TotalTime>
  <Words>756</Words>
  <Application>Microsoft Office PowerPoint</Application>
  <PresentationFormat>กระดาษ A4 (210x297 มม.)</PresentationFormat>
  <Paragraphs>34</Paragraphs>
  <Slides>2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12" baseType="lpstr">
      <vt:lpstr>Arial</vt:lpstr>
      <vt:lpstr>Calibri</vt:lpstr>
      <vt:lpstr>TH Kodchasal</vt:lpstr>
      <vt:lpstr>TH Niramit AS</vt:lpstr>
      <vt:lpstr>TH SarabunIT๙</vt:lpstr>
      <vt:lpstr>TH SarabunPSK</vt:lpstr>
      <vt:lpstr>Tw Cen MT</vt:lpstr>
      <vt:lpstr>Wingdings</vt:lpstr>
      <vt:lpstr>Wingdings 2</vt:lpstr>
      <vt:lpstr>ตรงกลาง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COM03</dc:creator>
  <cp:lastModifiedBy>USER</cp:lastModifiedBy>
  <cp:revision>641</cp:revision>
  <cp:lastPrinted>2021-05-31T07:06:17Z</cp:lastPrinted>
  <dcterms:created xsi:type="dcterms:W3CDTF">2015-06-17T01:06:58Z</dcterms:created>
  <dcterms:modified xsi:type="dcterms:W3CDTF">2021-05-31T07:07:11Z</dcterms:modified>
</cp:coreProperties>
</file>